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1"/>
  </p:notesMasterIdLst>
  <p:sldIdLst>
    <p:sldId id="256" r:id="rId2"/>
    <p:sldId id="257" r:id="rId3"/>
    <p:sldId id="274" r:id="rId4"/>
    <p:sldId id="260" r:id="rId5"/>
    <p:sldId id="261" r:id="rId6"/>
    <p:sldId id="273" r:id="rId7"/>
    <p:sldId id="280" r:id="rId8"/>
    <p:sldId id="279" r:id="rId9"/>
    <p:sldId id="268" r:id="rId10"/>
    <p:sldId id="277" r:id="rId11"/>
    <p:sldId id="258" r:id="rId12"/>
    <p:sldId id="262" r:id="rId13"/>
    <p:sldId id="263" r:id="rId14"/>
    <p:sldId id="266" r:id="rId15"/>
    <p:sldId id="278" r:id="rId16"/>
    <p:sldId id="276" r:id="rId17"/>
    <p:sldId id="275" r:id="rId18"/>
    <p:sldId id="26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84082"/>
  </p:normalViewPr>
  <p:slideViewPr>
    <p:cSldViewPr snapToGrid="0" snapToObjects="1">
      <p:cViewPr varScale="1">
        <p:scale>
          <a:sx n="107" d="100"/>
          <a:sy n="107" d="100"/>
        </p:scale>
        <p:origin x="16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26/07/2022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consists of a reference transcriptome and reads from an RNA-seq experiment. </a:t>
            </a:r>
          </a:p>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a:t>
            </a:r>
            <a:r>
              <a:rPr lang="en-US" sz="1200" b="0" i="0" kern="1200" dirty="0" err="1">
                <a:solidFill>
                  <a:schemeClr val="tx1"/>
                </a:solidFill>
                <a:effectLst/>
                <a:latin typeface="+mn-lt"/>
                <a:ea typeface="+mn-ea"/>
                <a:cs typeface="+mn-cs"/>
              </a:rPr>
              <a:t>Bruijn</a:t>
            </a:r>
            <a:r>
              <a:rPr lang="en-US" sz="1200" b="0" i="0" kern="1200" dirty="0">
                <a:solidFill>
                  <a:schemeClr val="tx1"/>
                </a:solidFill>
                <a:effectLst/>
                <a:latin typeface="+mn-lt"/>
                <a:ea typeface="+mn-ea"/>
                <a:cs typeface="+mn-cs"/>
              </a:rPr>
              <a:t> Graph (T-DBG) where nodes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 )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the path cover of the transcriptome induces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for each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-mer. </a:t>
            </a:r>
          </a:p>
          <a:p>
            <a:pPr marL="228600" indent="-228600">
              <a:buAutoNum type="alphaLcParenBoth"/>
            </a:pPr>
            <a:r>
              <a:rPr lang="en-US" sz="1200" b="0" i="0" kern="1200" dirty="0">
                <a:solidFill>
                  <a:schemeClr val="tx1"/>
                </a:solidFill>
                <a:effectLst/>
                <a:latin typeface="+mn-lt"/>
                <a:ea typeface="+mn-ea"/>
                <a:cs typeface="+mn-cs"/>
              </a:rPr>
              <a:t>Conceptually,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of a read are hashed (black nodes) to find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a read.</a:t>
            </a:r>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492729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QNAME: Query template NAME. Reads/segments having identical QNAME are regarded to come from the same template. A QNAME ‘*’ indicates the information is unavailable. In a SAM file, a read may occupy multiple alignment lines, when its alignment is chimeric or when multiple mappings are given. </a:t>
            </a:r>
          </a:p>
          <a:p>
            <a:r>
              <a:rPr lang="en-US" dirty="0"/>
              <a:t>2. FLAG: Combination of bitwise FLAGs.</a:t>
            </a:r>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r>
              <a:rPr lang="en-US" dirty="0"/>
              <a:t>5. MAPQ: </a:t>
            </a:r>
            <a:r>
              <a:rPr lang="en-US" dirty="0" err="1"/>
              <a:t>MAPping</a:t>
            </a:r>
            <a:r>
              <a:rPr lang="en-US" dirty="0"/>
              <a:t> Quality. It equals −10 log10 </a:t>
            </a:r>
            <a:r>
              <a:rPr lang="en-US" dirty="0" err="1"/>
              <a:t>Pr</a:t>
            </a:r>
            <a:r>
              <a:rPr lang="en-US" dirty="0"/>
              <a:t>{mapping position is wrong}, rounded to the nearest integer. A value 255 indicates that the mapping quality is not available. </a:t>
            </a:r>
          </a:p>
          <a:p>
            <a:r>
              <a:rPr lang="en-US" dirty="0"/>
              <a:t>6. CIGAR: CIGAR string. The CIGAR operations are given in the following table (set ‘*’ if unavailable)</a:t>
            </a:r>
          </a:p>
          <a:p>
            <a:r>
              <a:rPr lang="en-US" dirty="0"/>
              <a:t>7. RNEXT: Reference sequence name of the primary alignment of the NEXT read in the template. For the last read, the next read is the first read in the template. If @SQ header lines are present, RNEXT (if not ‘*’ or ‘=’) must be present in one of the SQ-SN tag.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signed observed Template </a:t>
            </a:r>
            <a:r>
              <a:rPr lang="en-US" dirty="0" err="1"/>
              <a:t>LENgth</a:t>
            </a:r>
            <a:r>
              <a:rPr lang="en-US" dirty="0"/>
              <a:t>. If all segments are mapped to the same reference sequence, the absolute value of TLEN equals the distance between the mapped end of the template and the mapped start of the template, inclusively (i.e., end − start + 1). Note that mapped base is defined to be one that aligns to the reference as described by CIGAR, hence excludes soft-clipped bases. The TLEN field is positive for the leftmost segment of the template, negative for the rightmost, and the sign for any middle segment is undefined. If segments cover the same coordinates then the choice of which is leftmost and rightmost is arbitrary, but the two ends must still have differing signs. It is set as 0 for a single-segment template or when the information is unavailable (e.g., when the first or last segment of a multi-segment template is unmapped or when the two are mapped to different reference sequences). The intention of this field is to indicate where the other end of the template has been aligned without needing to read the remainder of the SAM file. Unfortunately there has been no clear consensus on the definitions of the template mapped start and end. Thus the exact definitions are implementation defined.</a:t>
            </a:r>
          </a:p>
          <a:p>
            <a:endParaRPr lang="en-US" dirty="0"/>
          </a:p>
          <a:p>
            <a:r>
              <a:rPr lang="en-US" dirty="0"/>
              <a:t>10. SEQ: segment </a:t>
            </a:r>
            <a:r>
              <a:rPr lang="en-US" dirty="0" err="1"/>
              <a:t>SEQuence</a:t>
            </a:r>
            <a:r>
              <a:rPr lang="en-US" dirty="0"/>
              <a:t>. This field can be a ‘*’ when the sequence is not stored. If not a ‘*’, the length of the sequence must equal the sum of lengths of M/I/S/=/X operations in CIGAR. An ‘=’ denotes the base is identical to the reference base. No assumptions can be made on the letter cases. </a:t>
            </a:r>
          </a:p>
          <a:p>
            <a:endParaRPr lang="en-US" dirty="0"/>
          </a:p>
          <a:p>
            <a:r>
              <a:rPr lang="en-US" dirty="0"/>
              <a:t>11. QUAL: ASCII of base </a:t>
            </a:r>
            <a:r>
              <a:rPr lang="en-US" dirty="0" err="1"/>
              <a:t>QUALity</a:t>
            </a:r>
            <a:r>
              <a:rPr lang="en-US" dirty="0"/>
              <a:t> plus 33 (same as the quality string in the Sanger FASTQ format). A base quality is the </a:t>
            </a:r>
            <a:r>
              <a:rPr lang="en-US" dirty="0" err="1"/>
              <a:t>phred</a:t>
            </a:r>
            <a:r>
              <a:rPr lang="en-US" dirty="0"/>
              <a:t>-scaled base error probability which equals −10 log10 </a:t>
            </a:r>
            <a:r>
              <a:rPr lang="en-US" dirty="0" err="1"/>
              <a:t>Pr</a:t>
            </a:r>
            <a:r>
              <a:rPr lang="en-US" dirty="0"/>
              <a:t>{base is wrong}. This field can be a ‘*’ when quality is not stored. If not a ‘*’, SEQ must not be a ‘*’ and the length of the quality string ought to equal the length of SEQ.</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36009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7/26/22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7/26/22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7/26/22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7/26/22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7/26/22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7/26/22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7/26/22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7/26/22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7/26/22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7/26/22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7/26/22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7/26/22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lnSpcReduction="10000"/>
          </a:bodyPr>
          <a:lstStyle/>
          <a:p>
            <a:endParaRPr lang="en-GB" dirty="0"/>
          </a:p>
          <a:p>
            <a:endParaRPr lang="en-GB" dirty="0"/>
          </a:p>
          <a:p>
            <a:endParaRPr lang="en-GB" dirty="0"/>
          </a:p>
          <a:p>
            <a:r>
              <a:rPr lang="en-GB" dirty="0" err="1"/>
              <a:t>Aminoacid</a:t>
            </a:r>
            <a:r>
              <a:rPr lang="en-GB" dirty="0"/>
              <a:t> or nucleotide sequence</a:t>
            </a:r>
          </a:p>
          <a:p>
            <a:endParaRPr lang="en-GB" dirty="0"/>
          </a:p>
          <a:p>
            <a:r>
              <a:rPr lang="en-GB" dirty="0"/>
              <a:t>Starts with a single line description ”&gt;”, </a:t>
            </a:r>
          </a:p>
          <a:p>
            <a:pPr lvl="1"/>
            <a:r>
              <a:rPr lang="en-GB" dirty="0"/>
              <a:t>Reference IDs or descriptions of the sequence, separated by “|”</a:t>
            </a:r>
          </a:p>
          <a:p>
            <a:endParaRPr lang="en-GB" dirty="0"/>
          </a:p>
          <a:p>
            <a:r>
              <a:rPr lang="en-GB" dirty="0"/>
              <a:t>Usually used for reference genomes or exomes</a:t>
            </a:r>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10</a:t>
            </a:fld>
            <a:endParaRPr lang="en-GB"/>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4185708"/>
          </a:xfrm>
        </p:spPr>
        <p:txBody>
          <a:bodyPr/>
          <a:lstStyle/>
          <a:p>
            <a:pPr marL="0" indent="0">
              <a:buNone/>
            </a:pPr>
            <a:r>
              <a:rPr lang="en-US" dirty="0"/>
              <a:t>SAM format is a generic format for storing large nucleotide sequence alignments</a:t>
            </a:r>
          </a:p>
          <a:p>
            <a:pPr marL="0" indent="0">
              <a:buNone/>
            </a:pPr>
            <a:endParaRPr lang="en-US" dirty="0"/>
          </a:p>
          <a:p>
            <a:pPr marL="0" indent="0">
              <a:buNone/>
            </a:pPr>
            <a:r>
              <a:rPr lang="en-GB" dirty="0"/>
              <a:t>BAM file is the compressed version </a:t>
            </a:r>
            <a:r>
              <a:rPr lang="en-GB" dirty="0">
                <a:sym typeface="Wingdings" pitchFamily="2" charset="2"/>
              </a:rPr>
              <a:t> Otherwise the files can be huge!</a:t>
            </a:r>
          </a:p>
          <a:p>
            <a:pPr marL="0" indent="0">
              <a:buNone/>
            </a:pPr>
            <a:endParaRPr lang="en-GB" dirty="0">
              <a:sym typeface="Wingdings" pitchFamily="2" charset="2"/>
            </a:endParaRPr>
          </a:p>
          <a:p>
            <a:pPr marL="0" indent="0">
              <a:buNone/>
            </a:pPr>
            <a:r>
              <a:rPr lang="en-GB" dirty="0">
                <a:sym typeface="Wingdings" pitchFamily="2" charset="2"/>
              </a:rPr>
              <a:t>Tools: </a:t>
            </a:r>
            <a:r>
              <a:rPr lang="en-GB" dirty="0" err="1">
                <a:sym typeface="Wingdings" pitchFamily="2" charset="2"/>
              </a:rPr>
              <a:t>samtools</a:t>
            </a:r>
            <a:endParaRPr lang="en-GB" dirty="0">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A SAM file looks like this…</a:t>
            </a:r>
          </a:p>
          <a:p>
            <a:pPr marL="0" indent="0">
              <a:buNone/>
            </a:pPr>
            <a:endParaRPr lang="en-GB" dirty="0">
              <a:sym typeface="Wingdings" pitchFamily="2" charset="2"/>
            </a:endParaRPr>
          </a:p>
        </p:txBody>
      </p:sp>
      <p:sp>
        <p:nvSpPr>
          <p:cNvPr id="4" name="Slide Number Placeholder 3">
            <a:extLst>
              <a:ext uri="{FF2B5EF4-FFF2-40B4-BE49-F238E27FC236}">
                <a16:creationId xmlns:a16="http://schemas.microsoft.com/office/drawing/2014/main" id="{1875C479-7B36-BB40-8DD8-83154327F921}"/>
              </a:ext>
            </a:extLst>
          </p:cNvPr>
          <p:cNvSpPr>
            <a:spLocks noGrp="1"/>
          </p:cNvSpPr>
          <p:nvPr>
            <p:ph type="sldNum" sz="quarter" idx="12"/>
          </p:nvPr>
        </p:nvSpPr>
        <p:spPr/>
        <p:txBody>
          <a:bodyPr/>
          <a:lstStyle/>
          <a:p>
            <a:fld id="{FE1C72F9-1132-3C4A-93C5-CF217ED18781}" type="slidenum">
              <a:rPr lang="en-GB" smtClean="0"/>
              <a:t>11</a:t>
            </a:fld>
            <a:endParaRPr lang="en-GB"/>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332814" y="2390211"/>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1364401" y="1640339"/>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332813" y="2310297"/>
            <a:ext cx="3070263" cy="6383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a:stCxn id="5" idx="2"/>
            <a:endCxn id="6" idx="0"/>
          </p:cNvCxnSpPr>
          <p:nvPr/>
        </p:nvCxnSpPr>
        <p:spPr>
          <a:xfrm>
            <a:off x="1867738" y="2040449"/>
            <a:ext cx="207" cy="2698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676644" y="4428931"/>
            <a:ext cx="0" cy="518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236074" y="4947015"/>
            <a:ext cx="881139" cy="369332"/>
          </a:xfrm>
          <a:prstGeom prst="rect">
            <a:avLst/>
          </a:prstGeom>
          <a:noFill/>
        </p:spPr>
        <p:txBody>
          <a:bodyPr wrap="none" rtlCol="0">
            <a:spAutoFit/>
          </a:bodyPr>
          <a:lstStyle/>
          <a:p>
            <a:r>
              <a:rPr lang="en-GB" dirty="0"/>
              <a:t>Read id</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1309655" y="4435171"/>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992973" y="5478183"/>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192916" y="4442971"/>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1629524" y="4685103"/>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2830423" y="4427951"/>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2358178" y="5276457"/>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189112" y="4385373"/>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3648587" y="4781469"/>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a:stCxn id="44" idx="0"/>
          </p:cNvCxnSpPr>
          <p:nvPr/>
        </p:nvCxnSpPr>
        <p:spPr>
          <a:xfrm flipH="1" flipV="1">
            <a:off x="3348196" y="4428931"/>
            <a:ext cx="46852" cy="1661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2885133" y="6090602"/>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000340" y="2397262"/>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013238" y="1747145"/>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a:stCxn id="50" idx="0"/>
          </p:cNvCxnSpPr>
          <p:nvPr/>
        </p:nvCxnSpPr>
        <p:spPr>
          <a:xfrm flipV="1">
            <a:off x="4977359" y="4370079"/>
            <a:ext cx="350114" cy="1640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154441" y="6010624"/>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5853940" y="4442971"/>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110864" y="5469857"/>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6983843" y="2391844"/>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6407403" y="1745513"/>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7932286" y="5444271"/>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a:stCxn id="70" idx="0"/>
          </p:cNvCxnSpPr>
          <p:nvPr/>
        </p:nvCxnSpPr>
        <p:spPr>
          <a:xfrm flipV="1">
            <a:off x="8345220" y="4382116"/>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118954" y="4939081"/>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9771186" y="4382116"/>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2AF7F2F-A0A3-3645-954E-2074FE10B2B0}"/>
              </a:ext>
            </a:extLst>
          </p:cNvPr>
          <p:cNvSpPr>
            <a:spLocks noGrp="1"/>
          </p:cNvSpPr>
          <p:nvPr>
            <p:ph type="sldNum" sz="quarter" idx="12"/>
          </p:nvPr>
        </p:nvSpPr>
        <p:spPr/>
        <p:txBody>
          <a:bodyPr/>
          <a:lstStyle/>
          <a:p>
            <a:fld id="{FE1C72F9-1132-3C4A-93C5-CF217ED18781}" type="slidenum">
              <a:rPr lang="en-GB" smtClean="0"/>
              <a:t>12</a:t>
            </a:fld>
            <a:endParaRPr lang="en-GB"/>
          </a:p>
        </p:txBody>
      </p: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lstStyle/>
          <a:p>
            <a:pPr marL="0" indent="0">
              <a:buNone/>
            </a:pPr>
            <a:r>
              <a:rPr lang="en-GB" dirty="0" err="1"/>
              <a:t>Samtools</a:t>
            </a:r>
            <a:r>
              <a:rPr lang="en-GB" dirty="0"/>
              <a:t> </a:t>
            </a:r>
            <a:r>
              <a:rPr lang="en-GB" dirty="0" err="1"/>
              <a:t>flagstat</a:t>
            </a:r>
            <a:r>
              <a:rPr lang="en-GB" dirty="0"/>
              <a:t> will check your </a:t>
            </a:r>
            <a:r>
              <a:rPr lang="en-GB" dirty="0" err="1"/>
              <a:t>sam</a:t>
            </a:r>
            <a:r>
              <a:rPr lang="en-GB"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4" name="Slide Number Placeholder 3">
            <a:extLst>
              <a:ext uri="{FF2B5EF4-FFF2-40B4-BE49-F238E27FC236}">
                <a16:creationId xmlns:a16="http://schemas.microsoft.com/office/drawing/2014/main" id="{6E230878-23DA-6147-BA63-80926326A7C9}"/>
              </a:ext>
            </a:extLst>
          </p:cNvPr>
          <p:cNvSpPr>
            <a:spLocks noGrp="1"/>
          </p:cNvSpPr>
          <p:nvPr>
            <p:ph type="sldNum" sz="quarter" idx="12"/>
          </p:nvPr>
        </p:nvSpPr>
        <p:spPr/>
        <p:txBody>
          <a:bodyPr/>
          <a:lstStyle/>
          <a:p>
            <a:fld id="{FE1C72F9-1132-3C4A-93C5-CF217ED18781}" type="slidenum">
              <a:rPr lang="en-GB" smtClean="0"/>
              <a:t>13</a:t>
            </a:fld>
            <a:endParaRPr lang="en-GB"/>
          </a:p>
        </p:txBody>
      </p:sp>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Tree>
    <p:extLst>
      <p:ext uri="{BB962C8B-B14F-4D97-AF65-F5344CB8AC3E}">
        <p14:creationId xmlns:p14="http://schemas.microsoft.com/office/powerpoint/2010/main" val="203692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3" name="TextBox 132">
            <a:extLst>
              <a:ext uri="{FF2B5EF4-FFF2-40B4-BE49-F238E27FC236}">
                <a16:creationId xmlns:a16="http://schemas.microsoft.com/office/drawing/2014/main" id="{DA08D58D-2E56-B24D-9FA6-93A4C42E1DA4}"/>
              </a:ext>
            </a:extLst>
          </p:cNvPr>
          <p:cNvSpPr txBox="1"/>
          <p:nvPr/>
        </p:nvSpPr>
        <p:spPr>
          <a:xfrm>
            <a:off x="8305171" y="1571809"/>
            <a:ext cx="2527423" cy="646331"/>
          </a:xfrm>
          <a:prstGeom prst="rect">
            <a:avLst/>
          </a:prstGeom>
          <a:noFill/>
        </p:spPr>
        <p:txBody>
          <a:bodyPr wrap="none" rtlCol="0">
            <a:spAutoFit/>
          </a:bodyPr>
          <a:lstStyle/>
          <a:p>
            <a:pPr algn="ctr"/>
            <a:r>
              <a:rPr lang="en-GB" b="1" u="sng" dirty="0"/>
              <a:t>Tools:</a:t>
            </a:r>
          </a:p>
          <a:p>
            <a:r>
              <a:rPr lang="en-GB" dirty="0" err="1"/>
              <a:t>Bedtools</a:t>
            </a:r>
            <a:r>
              <a:rPr lang="en-GB" dirty="0"/>
              <a:t>/STAR/</a:t>
            </a:r>
            <a:r>
              <a:rPr lang="en-GB" dirty="0" err="1"/>
              <a:t>Rsubread</a:t>
            </a:r>
            <a:endParaRPr lang="en-GB" dirty="0"/>
          </a:p>
        </p:txBody>
      </p:sp>
      <p:sp>
        <p:nvSpPr>
          <p:cNvPr id="4" name="Slide Number Placeholder 3">
            <a:extLst>
              <a:ext uri="{FF2B5EF4-FFF2-40B4-BE49-F238E27FC236}">
                <a16:creationId xmlns:a16="http://schemas.microsoft.com/office/drawing/2014/main" id="{79C72A27-BAF3-A747-8F18-0D4B0AA6FC7A}"/>
              </a:ext>
            </a:extLst>
          </p:cNvPr>
          <p:cNvSpPr>
            <a:spLocks noGrp="1"/>
          </p:cNvSpPr>
          <p:nvPr>
            <p:ph type="sldNum" sz="quarter" idx="12"/>
          </p:nvPr>
        </p:nvSpPr>
        <p:spPr/>
        <p:txBody>
          <a:bodyPr/>
          <a:lstStyle/>
          <a:p>
            <a:fld id="{FE1C72F9-1132-3C4A-93C5-CF217ED18781}" type="slidenum">
              <a:rPr lang="en-GB" smtClean="0"/>
              <a:t>14</a:t>
            </a:fld>
            <a:endParaRPr lang="en-GB"/>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825625"/>
            <a:ext cx="10515600" cy="4504038"/>
          </a:xfrm>
        </p:spPr>
        <p:txBody>
          <a:bodyPr>
            <a:normAutofit lnSpcReduction="10000"/>
          </a:bodyPr>
          <a:lstStyle/>
          <a:p>
            <a:r>
              <a:rPr lang="en-GB" dirty="0"/>
              <a:t>General Feature Format (GFF3). Tab separated file</a:t>
            </a:r>
          </a:p>
          <a:p>
            <a:pPr lvl="1"/>
            <a:r>
              <a:rPr lang="en-GB" dirty="0"/>
              <a:t>Contains genomic features: promoter, enhancer, exon, gene, etc. </a:t>
            </a:r>
          </a:p>
          <a:p>
            <a:pPr marL="457200" lvl="1" indent="0">
              <a:buNone/>
            </a:pPr>
            <a:endParaRPr lang="en-GB" dirty="0"/>
          </a:p>
          <a:p>
            <a:pPr lvl="1"/>
            <a:endParaRPr lang="en-GB" dirty="0"/>
          </a:p>
          <a:p>
            <a:pPr lvl="1"/>
            <a:endParaRPr lang="en-GB" dirty="0"/>
          </a:p>
          <a:p>
            <a:pPr lvl="1"/>
            <a:endParaRPr lang="en-GB" dirty="0"/>
          </a:p>
          <a:p>
            <a:pPr lvl="1"/>
            <a:endParaRPr lang="en-GB" dirty="0"/>
          </a:p>
          <a:p>
            <a:pPr lvl="1"/>
            <a:r>
              <a:rPr lang="en-GB" dirty="0"/>
              <a:t>Column 9 contains attributes: gene id, gene name, transcript id, etc.</a:t>
            </a:r>
          </a:p>
          <a:p>
            <a:pPr marL="457200" lvl="1" indent="0">
              <a:buNone/>
            </a:pPr>
            <a:endParaRPr lang="en-GB" dirty="0"/>
          </a:p>
          <a:p>
            <a:pPr marL="457200" lvl="1" indent="0">
              <a:buNone/>
            </a:pPr>
            <a:endParaRPr lang="en-GB" dirty="0"/>
          </a:p>
          <a:p>
            <a:r>
              <a:rPr lang="en-GB" dirty="0"/>
              <a:t>Gene Transfer Format (GTF). Pretty much the same</a:t>
            </a:r>
          </a:p>
          <a:p>
            <a:pPr lvl="1"/>
            <a:endParaRPr lang="en-GB" dirty="0"/>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15</a:t>
            </a:fld>
            <a:endParaRPr lang="en-GB"/>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02702" y="5924058"/>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79006"/>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723107"/>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704766"/>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723107"/>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704766"/>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723107"/>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704766"/>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723107"/>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704766"/>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186516" y="4832548"/>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944378"/>
            <a:ext cx="5911850" cy="4622800"/>
          </a:xfrm>
        </p:spPr>
        <p:txBody>
          <a:bodyPr>
            <a:normAutofit lnSpcReduction="10000"/>
          </a:bodyPr>
          <a:lstStyle/>
          <a:p>
            <a:pPr marL="0" indent="0">
              <a:buNone/>
            </a:pPr>
            <a:r>
              <a:rPr lang="en-GB" dirty="0"/>
              <a:t>Alignment and quantification in one step</a:t>
            </a:r>
          </a:p>
          <a:p>
            <a:pPr lvl="1"/>
            <a:r>
              <a:rPr lang="en-GB" dirty="0">
                <a:sym typeface="Wingdings" pitchFamily="2" charset="2"/>
              </a:rPr>
              <a:t>Super fast! 30M reads in &lt;10 min</a:t>
            </a:r>
          </a:p>
          <a:p>
            <a:pPr marL="0" indent="0">
              <a:buNone/>
            </a:pPr>
            <a:endParaRPr lang="en-GB" dirty="0">
              <a:sym typeface="Wingdings" pitchFamily="2" charset="2"/>
            </a:endParaRPr>
          </a:p>
          <a:p>
            <a:pPr marL="0" indent="0">
              <a:buNone/>
            </a:pPr>
            <a:r>
              <a:rPr lang="en-GB" dirty="0">
                <a:sym typeface="Wingdings" pitchFamily="2" charset="2"/>
              </a:rPr>
              <a:t>Easy to use! Download their data and calculate your count matrices</a:t>
            </a:r>
          </a:p>
          <a:p>
            <a:pPr marL="0" indent="0">
              <a:buNone/>
            </a:pPr>
            <a:endParaRPr lang="en-GB" dirty="0">
              <a:sym typeface="Wingdings" pitchFamily="2" charset="2"/>
            </a:endParaRPr>
          </a:p>
          <a:p>
            <a:pPr marL="0" indent="0">
              <a:buNone/>
            </a:pPr>
            <a:r>
              <a:rPr lang="en-GB" dirty="0">
                <a:sym typeface="Wingdings" pitchFamily="2" charset="2"/>
              </a:rPr>
              <a:t>Precomputed indexes for several species:</a:t>
            </a:r>
          </a:p>
          <a:p>
            <a:pPr lvl="1"/>
            <a:r>
              <a:rPr lang="en-GB" dirty="0">
                <a:sym typeface="Wingdings" pitchFamily="2" charset="2"/>
              </a:rPr>
              <a:t>Human</a:t>
            </a:r>
          </a:p>
          <a:p>
            <a:pPr lvl="1"/>
            <a:r>
              <a:rPr lang="en-GB" dirty="0">
                <a:sym typeface="Wingdings" pitchFamily="2" charset="2"/>
              </a:rPr>
              <a:t>Mouse</a:t>
            </a:r>
          </a:p>
          <a:p>
            <a:pPr marL="0" indent="0">
              <a:buNone/>
            </a:pPr>
            <a:endParaRPr lang="en-GB" dirty="0">
              <a:sym typeface="Wingdings" pitchFamily="2" charset="2"/>
            </a:endParaRPr>
          </a:p>
        </p:txBody>
      </p:sp>
      <p:sp>
        <p:nvSpPr>
          <p:cNvPr id="118" name="TextBox 117">
            <a:extLst>
              <a:ext uri="{FF2B5EF4-FFF2-40B4-BE49-F238E27FC236}">
                <a16:creationId xmlns:a16="http://schemas.microsoft.com/office/drawing/2014/main" id="{8415DE34-98A3-834F-88DA-98FA4399C161}"/>
              </a:ext>
            </a:extLst>
          </p:cNvPr>
          <p:cNvSpPr txBox="1"/>
          <p:nvPr/>
        </p:nvSpPr>
        <p:spPr>
          <a:xfrm>
            <a:off x="4335495" y="5338583"/>
            <a:ext cx="1112805" cy="1200329"/>
          </a:xfrm>
          <a:prstGeom prst="rect">
            <a:avLst/>
          </a:prstGeom>
          <a:noFill/>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16</a:t>
            </a:fld>
            <a:endParaRPr lang="en-GB"/>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600292" y="568721"/>
            <a:ext cx="5008271" cy="5720558"/>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838200" y="319088"/>
            <a:ext cx="5008271" cy="141604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Pseudomapping</a:t>
            </a:r>
            <a:r>
              <a:rPr lang="en-GB" sz="4400" b="1" dirty="0"/>
              <a:t> &amp; </a:t>
            </a:r>
            <a:br>
              <a:rPr lang="en-GB" sz="4400" b="1" dirty="0"/>
            </a:br>
            <a:endParaRPr lang="en-GB" sz="4400" b="1" dirty="0"/>
          </a:p>
        </p:txBody>
      </p:sp>
      <p:sp>
        <p:nvSpPr>
          <p:cNvPr id="8" name="Rounded Rectangle 7">
            <a:extLst>
              <a:ext uri="{FF2B5EF4-FFF2-40B4-BE49-F238E27FC236}">
                <a16:creationId xmlns:a16="http://schemas.microsoft.com/office/drawing/2014/main" id="{8A639D6C-04E1-6347-BEFE-8AD9609A385D}"/>
              </a:ext>
            </a:extLst>
          </p:cNvPr>
          <p:cNvSpPr/>
          <p:nvPr/>
        </p:nvSpPr>
        <p:spPr>
          <a:xfrm>
            <a:off x="838200" y="1045030"/>
            <a:ext cx="5008271" cy="69010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quantification</a:t>
            </a:r>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17</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17679BF7-0359-DA45-B50F-2F8792400D6A}"/>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40672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p:bldP spid="79" grpId="0"/>
      <p:bldP spid="21" grpId="0"/>
      <p:bldP spid="108" grpId="0"/>
      <p:bldP spid="110" grpId="0"/>
      <p:bldP spid="111" grpId="0"/>
      <p:bldP spid="27" grpId="0"/>
      <p:bldP spid="117" grpId="0"/>
      <p:bldP spid="78" grpId="0"/>
      <p:bldP spid="81" grpId="0"/>
      <p:bldP spid="123" grpId="0" animBg="1"/>
      <p:bldP spid="145" grpId="0"/>
      <p:bldP spid="146" grpId="0"/>
      <p:bldP spid="149" grpId="0"/>
      <p:bldP spid="1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5741331" y="4083102"/>
            <a:ext cx="4974468" cy="2685998"/>
          </a:xfrm>
          <a:prstGeom prst="rect">
            <a:avLst/>
          </a:prstGeom>
        </p:spPr>
      </p:pic>
      <p:sp>
        <p:nvSpPr>
          <p:cNvPr id="4" name="Slide Number Placeholder 3">
            <a:extLst>
              <a:ext uri="{FF2B5EF4-FFF2-40B4-BE49-F238E27FC236}">
                <a16:creationId xmlns:a16="http://schemas.microsoft.com/office/drawing/2014/main" id="{7F27CDC8-F063-AF4E-B2A8-26614D0FE4C4}"/>
              </a:ext>
            </a:extLst>
          </p:cNvPr>
          <p:cNvSpPr>
            <a:spLocks noGrp="1"/>
          </p:cNvSpPr>
          <p:nvPr>
            <p:ph type="sldNum" sz="quarter" idx="12"/>
          </p:nvPr>
        </p:nvSpPr>
        <p:spPr/>
        <p:txBody>
          <a:bodyPr/>
          <a:lstStyle/>
          <a:p>
            <a:fld id="{FE1C72F9-1132-3C4A-93C5-CF217ED18781}" type="slidenum">
              <a:rPr lang="en-GB" smtClean="0"/>
              <a:t>18</a:t>
            </a:fld>
            <a:endParaRPr lang="en-GB"/>
          </a:p>
        </p:txBody>
      </p:sp>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4857008" y="1190729"/>
            <a:ext cx="7315449" cy="268599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838200" y="4035477"/>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Even DEA</a:t>
            </a:r>
          </a:p>
        </p:txBody>
      </p:sp>
    </p:spTree>
    <p:extLst>
      <p:ext uri="{BB962C8B-B14F-4D97-AF65-F5344CB8AC3E}">
        <p14:creationId xmlns:p14="http://schemas.microsoft.com/office/powerpoint/2010/main" val="4150862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p:txBody>
          <a:bodyPr/>
          <a:lstStyle/>
          <a:p>
            <a:r>
              <a:rPr lang="en-GB" dirty="0"/>
              <a:t>Bioinformatics community for curated pipelines</a:t>
            </a:r>
          </a:p>
          <a:p>
            <a:endParaRPr lang="en-GB" dirty="0"/>
          </a:p>
          <a:p>
            <a:endParaRPr lang="en-GB" dirty="0"/>
          </a:p>
          <a:p>
            <a:endParaRPr lang="en-GB" dirty="0"/>
          </a:p>
          <a:p>
            <a:r>
              <a:rPr lang="en-GB" dirty="0"/>
              <a:t>Completely reproducible, following gold standards and easy to implement</a:t>
            </a:r>
          </a:p>
          <a:p>
            <a:endParaRPr lang="en-GB" dirty="0"/>
          </a:p>
          <a:p>
            <a:r>
              <a:rPr lang="en-GB"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19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309921" y="6176963"/>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920342" y="3980344"/>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lstStyle/>
          <a:p>
            <a:r>
              <a:rPr lang="en-GB" dirty="0"/>
              <a:t>Agenda</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2228732" y="3701274"/>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942312" y="1739620"/>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920342" y="2888378"/>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942311" y="5072310"/>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9303262" y="3877016"/>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12" name="TextBox 11">
            <a:extLst>
              <a:ext uri="{FF2B5EF4-FFF2-40B4-BE49-F238E27FC236}">
                <a16:creationId xmlns:a16="http://schemas.microsoft.com/office/drawing/2014/main" id="{67B5ACF3-BDFD-B54F-82DC-8C5C89145A02}"/>
              </a:ext>
            </a:extLst>
          </p:cNvPr>
          <p:cNvSpPr txBox="1"/>
          <p:nvPr/>
        </p:nvSpPr>
        <p:spPr>
          <a:xfrm>
            <a:off x="1715273" y="2983922"/>
            <a:ext cx="2226572" cy="369332"/>
          </a:xfrm>
          <a:prstGeom prst="rect">
            <a:avLst/>
          </a:prstGeom>
          <a:noFill/>
        </p:spPr>
        <p:txBody>
          <a:bodyPr wrap="none" rtlCol="0">
            <a:spAutoFit/>
          </a:bodyPr>
          <a:lstStyle/>
          <a:p>
            <a:pPr algn="r"/>
            <a:r>
              <a:rPr lang="en-GB" dirty="0" err="1"/>
              <a:t>Cutadapt</a:t>
            </a:r>
            <a:r>
              <a:rPr lang="en-GB" dirty="0"/>
              <a:t>/Trim Galore</a:t>
            </a:r>
          </a:p>
        </p:txBody>
      </p:sp>
      <p:sp>
        <p:nvSpPr>
          <p:cNvPr id="15" name="TextBox 14">
            <a:extLst>
              <a:ext uri="{FF2B5EF4-FFF2-40B4-BE49-F238E27FC236}">
                <a16:creationId xmlns:a16="http://schemas.microsoft.com/office/drawing/2014/main" id="{FCD5C455-03A8-3E48-9DD9-EFBEF7E85155}"/>
              </a:ext>
            </a:extLst>
          </p:cNvPr>
          <p:cNvSpPr txBox="1"/>
          <p:nvPr/>
        </p:nvSpPr>
        <p:spPr>
          <a:xfrm>
            <a:off x="879110" y="4121016"/>
            <a:ext cx="3050963" cy="369332"/>
          </a:xfrm>
          <a:prstGeom prst="rect">
            <a:avLst/>
          </a:prstGeom>
          <a:noFill/>
        </p:spPr>
        <p:txBody>
          <a:bodyPr wrap="none" rtlCol="0">
            <a:spAutoFit/>
          </a:bodyPr>
          <a:lstStyle/>
          <a:p>
            <a:pPr algn="r"/>
            <a:r>
              <a:rPr lang="en-GB" dirty="0"/>
              <a:t>STAR/Bowtie2/Salmon/</a:t>
            </a:r>
            <a:r>
              <a:rPr lang="en-GB" dirty="0" err="1"/>
              <a:t>Kallisto</a:t>
            </a:r>
            <a:endParaRPr lang="en-GB" dirty="0"/>
          </a:p>
        </p:txBody>
      </p:sp>
      <p:sp>
        <p:nvSpPr>
          <p:cNvPr id="16" name="TextBox 15">
            <a:extLst>
              <a:ext uri="{FF2B5EF4-FFF2-40B4-BE49-F238E27FC236}">
                <a16:creationId xmlns:a16="http://schemas.microsoft.com/office/drawing/2014/main" id="{1C6F8320-84A0-9A40-9A42-BF42A25EBA9F}"/>
              </a:ext>
            </a:extLst>
          </p:cNvPr>
          <p:cNvSpPr txBox="1"/>
          <p:nvPr/>
        </p:nvSpPr>
        <p:spPr>
          <a:xfrm>
            <a:off x="9788055" y="4630775"/>
            <a:ext cx="1761252" cy="369332"/>
          </a:xfrm>
          <a:prstGeom prst="rect">
            <a:avLst/>
          </a:prstGeom>
          <a:noFill/>
        </p:spPr>
        <p:txBody>
          <a:bodyPr wrap="none" rtlCol="0">
            <a:spAutoFit/>
          </a:bodyPr>
          <a:lstStyle/>
          <a:p>
            <a:pPr algn="ctr"/>
            <a:r>
              <a:rPr lang="en-GB" dirty="0" err="1"/>
              <a:t>FastQC</a:t>
            </a:r>
            <a:r>
              <a:rPr lang="en-GB" dirty="0"/>
              <a:t>/</a:t>
            </a:r>
            <a:r>
              <a:rPr lang="en-GB" dirty="0" err="1"/>
              <a:t>MultiQC</a:t>
            </a:r>
            <a:endParaRPr lang="en-GB" dirty="0"/>
          </a:p>
        </p:txBody>
      </p:sp>
      <p:sp>
        <p:nvSpPr>
          <p:cNvPr id="17" name="TextBox 16">
            <a:extLst>
              <a:ext uri="{FF2B5EF4-FFF2-40B4-BE49-F238E27FC236}">
                <a16:creationId xmlns:a16="http://schemas.microsoft.com/office/drawing/2014/main" id="{42DA41A5-0BF3-F648-821D-0D59F0F40CE8}"/>
              </a:ext>
            </a:extLst>
          </p:cNvPr>
          <p:cNvSpPr txBox="1"/>
          <p:nvPr/>
        </p:nvSpPr>
        <p:spPr>
          <a:xfrm>
            <a:off x="195627" y="5182679"/>
            <a:ext cx="3746218" cy="369332"/>
          </a:xfrm>
          <a:prstGeom prst="rect">
            <a:avLst/>
          </a:prstGeom>
          <a:noFill/>
        </p:spPr>
        <p:txBody>
          <a:bodyPr wrap="none" rtlCol="0">
            <a:spAutoFit/>
          </a:bodyPr>
          <a:lstStyle/>
          <a:p>
            <a:pPr algn="r"/>
            <a:r>
              <a:rPr lang="en-GB" dirty="0"/>
              <a:t>START/Salmon/</a:t>
            </a:r>
            <a:r>
              <a:rPr lang="en-GB" dirty="0" err="1"/>
              <a:t>Kallisto</a:t>
            </a:r>
            <a:r>
              <a:rPr lang="en-GB" dirty="0"/>
              <a:t>/</a:t>
            </a:r>
            <a:r>
              <a:rPr lang="en-GB" dirty="0" err="1"/>
              <a:t>FeatureCounts</a:t>
            </a:r>
            <a:endParaRPr lang="en-GB" dirty="0"/>
          </a:p>
        </p:txBody>
      </p:sp>
      <p:sp>
        <p:nvSpPr>
          <p:cNvPr id="6" name="Right Brace 5">
            <a:extLst>
              <a:ext uri="{FF2B5EF4-FFF2-40B4-BE49-F238E27FC236}">
                <a16:creationId xmlns:a16="http://schemas.microsoft.com/office/drawing/2014/main" id="{C6338B5D-ACD7-B849-8E5B-273DDD4D2B89}"/>
              </a:ext>
            </a:extLst>
          </p:cNvPr>
          <p:cNvSpPr/>
          <p:nvPr/>
        </p:nvSpPr>
        <p:spPr>
          <a:xfrm>
            <a:off x="8408812" y="2521960"/>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3</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p:txBody>
          <a:bodyPr/>
          <a:lstStyle/>
          <a:p>
            <a:pPr marL="0" indent="0">
              <a:buNone/>
            </a:pPr>
            <a:r>
              <a:rPr lang="en-GB" dirty="0"/>
              <a:t>In bioinformatics we use a plethora of different file formats for different tools and analysis</a:t>
            </a:r>
          </a:p>
          <a:p>
            <a:endParaRPr lang="en-GB" dirty="0"/>
          </a:p>
          <a:p>
            <a:pPr marL="0" indent="0">
              <a:buNone/>
            </a:pPr>
            <a:r>
              <a:rPr lang="en-GB"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868863"/>
            <a:ext cx="7924800" cy="1308100"/>
          </a:xfrm>
          <a:prstGeom prst="rect">
            <a:avLst/>
          </a:prstGeom>
        </p:spPr>
      </p:pic>
      <p:sp>
        <p:nvSpPr>
          <p:cNvPr id="5" name="Slide Number Placeholder 4">
            <a:extLst>
              <a:ext uri="{FF2B5EF4-FFF2-40B4-BE49-F238E27FC236}">
                <a16:creationId xmlns:a16="http://schemas.microsoft.com/office/drawing/2014/main" id="{1B577B29-104C-0C4B-94F4-D9D03349A6D5}"/>
              </a:ext>
            </a:extLst>
          </p:cNvPr>
          <p:cNvSpPr>
            <a:spLocks noGrp="1"/>
          </p:cNvSpPr>
          <p:nvPr>
            <p:ph type="sldNum" sz="quarter" idx="12"/>
          </p:nvPr>
        </p:nvSpPr>
        <p:spPr/>
        <p:txBody>
          <a:bodyPr/>
          <a:lstStyle/>
          <a:p>
            <a:fld id="{FE1C72F9-1132-3C4A-93C5-CF217ED18781}" type="slidenum">
              <a:rPr lang="en-GB" smtClean="0"/>
              <a:t>4</a:t>
            </a:fld>
            <a:endParaRPr lang="en-GB"/>
          </a:p>
        </p:txBody>
      </p:sp>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Tree>
    <p:extLst>
      <p:ext uri="{BB962C8B-B14F-4D97-AF65-F5344CB8AC3E}">
        <p14:creationId xmlns:p14="http://schemas.microsoft.com/office/powerpoint/2010/main" val="133908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2" name="Slide Number Placeholder 1">
            <a:extLst>
              <a:ext uri="{FF2B5EF4-FFF2-40B4-BE49-F238E27FC236}">
                <a16:creationId xmlns:a16="http://schemas.microsoft.com/office/drawing/2014/main" id="{E3B08638-4556-2D4F-9022-CE737209EDBB}"/>
              </a:ext>
            </a:extLst>
          </p:cNvPr>
          <p:cNvSpPr>
            <a:spLocks noGrp="1"/>
          </p:cNvSpPr>
          <p:nvPr>
            <p:ph type="sldNum" sz="quarter" idx="12"/>
          </p:nvPr>
        </p:nvSpPr>
        <p:spPr/>
        <p:txBody>
          <a:bodyPr/>
          <a:lstStyle/>
          <a:p>
            <a:fld id="{FE1C72F9-1132-3C4A-93C5-CF217ED18781}" type="slidenum">
              <a:rPr lang="en-GB" smtClean="0"/>
              <a:t>5</a:t>
            </a:fld>
            <a:endParaRPr lang="en-GB"/>
          </a:p>
        </p:txBody>
      </p:sp>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838200" y="2903220"/>
            <a:ext cx="10515600" cy="3273743"/>
          </a:xfrm>
        </p:spPr>
        <p:txBody>
          <a:bodyPr>
            <a:normAutofit fontScale="92500" lnSpcReduction="10000"/>
          </a:bodyPr>
          <a:lstStyle/>
          <a:p>
            <a:r>
              <a:rPr lang="en-GB" dirty="0"/>
              <a:t>Read information out of the sequencer</a:t>
            </a:r>
          </a:p>
          <a:p>
            <a:endParaRPr lang="en-GB" dirty="0"/>
          </a:p>
          <a:p>
            <a:r>
              <a:rPr lang="en-GB"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pPr lvl="1"/>
            <a:endParaRPr lang="en-GB" dirty="0">
              <a:solidFill>
                <a:schemeClr val="accent2"/>
              </a:solidFill>
            </a:endParaRPr>
          </a:p>
          <a:p>
            <a:r>
              <a:rPr lang="en-GB" dirty="0"/>
              <a:t>We can use </a:t>
            </a:r>
            <a:r>
              <a:rPr lang="en-GB" dirty="0" err="1"/>
              <a:t>Phred</a:t>
            </a:r>
            <a:r>
              <a:rPr lang="en-GB" dirty="0"/>
              <a:t> score to filter low quality reads</a:t>
            </a:r>
          </a:p>
        </p:txBody>
      </p:sp>
      <p:sp>
        <p:nvSpPr>
          <p:cNvPr id="4" name="Slide Number Placeholder 3">
            <a:extLst>
              <a:ext uri="{FF2B5EF4-FFF2-40B4-BE49-F238E27FC236}">
                <a16:creationId xmlns:a16="http://schemas.microsoft.com/office/drawing/2014/main" id="{6C604385-ED26-7842-8036-74EC7550D14A}"/>
              </a:ext>
            </a:extLst>
          </p:cNvPr>
          <p:cNvSpPr>
            <a:spLocks noGrp="1"/>
          </p:cNvSpPr>
          <p:nvPr>
            <p:ph type="sldNum" sz="quarter" idx="12"/>
          </p:nvPr>
        </p:nvSpPr>
        <p:spPr/>
        <p:txBody>
          <a:bodyPr/>
          <a:lstStyle/>
          <a:p>
            <a:fld id="{FE1C72F9-1132-3C4A-93C5-CF217ED18781}" type="slidenum">
              <a:rPr lang="en-GB" smtClean="0"/>
              <a:t>6</a:t>
            </a:fld>
            <a:endParaRPr lang="en-GB"/>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4174490" y="149415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3642995" y="169068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3642995" y="198024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3642995" y="253777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eft Brace 8">
            <a:extLst>
              <a:ext uri="{FF2B5EF4-FFF2-40B4-BE49-F238E27FC236}">
                <a16:creationId xmlns:a16="http://schemas.microsoft.com/office/drawing/2014/main" id="{4571758D-A59A-3E4D-ABBF-CE130E4F5266}"/>
              </a:ext>
            </a:extLst>
          </p:cNvPr>
          <p:cNvSpPr/>
          <p:nvPr/>
        </p:nvSpPr>
        <p:spPr>
          <a:xfrm>
            <a:off x="7867650" y="5299454"/>
            <a:ext cx="152400" cy="95567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706D3A1A-7066-C040-A0AD-3BB93B51FE1A}"/>
              </a:ext>
            </a:extLst>
          </p:cNvPr>
          <p:cNvSpPr/>
          <p:nvPr/>
        </p:nvSpPr>
        <p:spPr>
          <a:xfrm>
            <a:off x="8020050" y="5225717"/>
            <a:ext cx="1363130" cy="461665"/>
          </a:xfrm>
          <a:prstGeom prst="rect">
            <a:avLst/>
          </a:prstGeom>
        </p:spPr>
        <p:txBody>
          <a:bodyPr wrap="none">
            <a:spAutoFit/>
          </a:bodyPr>
          <a:lstStyle/>
          <a:p>
            <a:r>
              <a:rPr lang="en-GB" sz="2400" dirty="0" err="1"/>
              <a:t>CutAdapt</a:t>
            </a:r>
            <a:endParaRPr lang="en-GB" sz="2400" dirty="0"/>
          </a:p>
        </p:txBody>
      </p:sp>
      <p:sp>
        <p:nvSpPr>
          <p:cNvPr id="11" name="Rectangle 10">
            <a:extLst>
              <a:ext uri="{FF2B5EF4-FFF2-40B4-BE49-F238E27FC236}">
                <a16:creationId xmlns:a16="http://schemas.microsoft.com/office/drawing/2014/main" id="{2AC0FA69-ADFA-1242-853B-FE0E424FD2CB}"/>
              </a:ext>
            </a:extLst>
          </p:cNvPr>
          <p:cNvSpPr/>
          <p:nvPr/>
        </p:nvSpPr>
        <p:spPr>
          <a:xfrm>
            <a:off x="8020050" y="5835117"/>
            <a:ext cx="1740476" cy="461665"/>
          </a:xfrm>
          <a:prstGeom prst="rect">
            <a:avLst/>
          </a:prstGeom>
        </p:spPr>
        <p:txBody>
          <a:bodyPr wrap="none">
            <a:spAutoFit/>
          </a:bodyPr>
          <a:lstStyle/>
          <a:p>
            <a:r>
              <a:rPr lang="en-GB" sz="2400" dirty="0">
                <a:sym typeface="Wingdings" pitchFamily="2" charset="2"/>
              </a:rPr>
              <a:t>Trim Galore!</a:t>
            </a:r>
            <a:endParaRPr lang="en-GB" sz="2400" dirty="0"/>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4" name="Slide Number Placeholder 3">
            <a:extLst>
              <a:ext uri="{FF2B5EF4-FFF2-40B4-BE49-F238E27FC236}">
                <a16:creationId xmlns:a16="http://schemas.microsoft.com/office/drawing/2014/main" id="{A551D145-8C00-054D-82BD-DE51A3BC21AE}"/>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569300" y="3023158"/>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5826311" y="3023158"/>
            <a:ext cx="5012104" cy="3821511"/>
          </a:xfrm>
          <a:prstGeom prst="rect">
            <a:avLst/>
          </a:prstGeom>
        </p:spPr>
      </p:pic>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838200" y="1825625"/>
            <a:ext cx="10515600" cy="1327682"/>
          </a:xfrm>
        </p:spPr>
        <p:txBody>
          <a:bodyPr/>
          <a:lstStyle/>
          <a:p>
            <a:r>
              <a:rPr lang="en-GB" dirty="0"/>
              <a:t>Can help to clean your raw sequencing data</a:t>
            </a:r>
          </a:p>
          <a:p>
            <a:pPr lvl="1"/>
            <a:r>
              <a:rPr lang="en-GB" dirty="0"/>
              <a:t>Remove adapters, poor reads and poly-A tails, trim poor bases</a:t>
            </a:r>
          </a:p>
          <a:p>
            <a:pPr lvl="1"/>
            <a:r>
              <a:rPr lang="en-GB" dirty="0"/>
              <a:t>We do not need to worry about duplicates, unless it is really excessive</a:t>
            </a:r>
          </a:p>
          <a:p>
            <a:pPr lvl="1"/>
            <a:endParaRPr lang="en-GB" dirty="0"/>
          </a:p>
        </p:txBody>
      </p:sp>
      <p:sp>
        <p:nvSpPr>
          <p:cNvPr id="4" name="Slide Number Placeholder 3">
            <a:extLst>
              <a:ext uri="{FF2B5EF4-FFF2-40B4-BE49-F238E27FC236}">
                <a16:creationId xmlns:a16="http://schemas.microsoft.com/office/drawing/2014/main" id="{8B141E32-7353-104F-9158-3FE9D2363F77}"/>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431971"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Trimming and filtering</a:t>
            </a:r>
          </a:p>
        </p:txBody>
      </p:sp>
      <p:sp>
        <p:nvSpPr>
          <p:cNvPr id="6" name="TextBox 5">
            <a:extLst>
              <a:ext uri="{FF2B5EF4-FFF2-40B4-BE49-F238E27FC236}">
                <a16:creationId xmlns:a16="http://schemas.microsoft.com/office/drawing/2014/main" id="{6F364B63-CA64-9448-94CF-296F82EF5710}"/>
              </a:ext>
            </a:extLst>
          </p:cNvPr>
          <p:cNvSpPr txBox="1"/>
          <p:nvPr/>
        </p:nvSpPr>
        <p:spPr>
          <a:xfrm>
            <a:off x="9783242" y="843159"/>
            <a:ext cx="1570558" cy="1200329"/>
          </a:xfrm>
          <a:prstGeom prst="rect">
            <a:avLst/>
          </a:prstGeom>
          <a:noFill/>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2"/>
          <a:srcRect l="2885" t="11055"/>
          <a:stretch/>
        </p:blipFill>
        <p:spPr>
          <a:xfrm>
            <a:off x="6340998" y="4129841"/>
            <a:ext cx="5780176" cy="1800000"/>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16200000">
            <a:off x="5474503" y="4821424"/>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a:blip r:embed="rId3"/>
          <a:stretch>
            <a:fillRect/>
          </a:stretch>
        </p:blipFill>
        <p:spPr>
          <a:xfrm>
            <a:off x="119237" y="4106091"/>
            <a:ext cx="5812844" cy="1800000"/>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1454221" y="3704694"/>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7335306" y="3736759"/>
            <a:ext cx="4305859" cy="369332"/>
          </a:xfrm>
          <a:prstGeom prst="rect">
            <a:avLst/>
          </a:prstGeom>
          <a:noFill/>
        </p:spPr>
        <p:txBody>
          <a:bodyPr wrap="none" rtlCol="0">
            <a:spAutoFit/>
          </a:bodyPr>
          <a:lstStyle/>
          <a:p>
            <a:r>
              <a:rPr lang="en-GB" dirty="0"/>
              <a:t>Mean Quality scores (trimmed and cleaned)</a:t>
            </a:r>
          </a:p>
        </p:txBody>
      </p:sp>
    </p:spTree>
    <p:extLst>
      <p:ext uri="{BB962C8B-B14F-4D97-AF65-F5344CB8AC3E}">
        <p14:creationId xmlns:p14="http://schemas.microsoft.com/office/powerpoint/2010/main" val="24480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10515600" cy="2243925"/>
          </a:xfrm>
        </p:spPr>
        <p:txBody>
          <a:bodyPr>
            <a:normAutofit lnSpcReduction="10000"/>
          </a:bodyPr>
          <a:lstStyle/>
          <a:p>
            <a:pPr marL="0" indent="0">
              <a:buNone/>
            </a:pPr>
            <a:r>
              <a:rPr lang="en-GB" dirty="0"/>
              <a:t>Align to reference genome – </a:t>
            </a:r>
            <a:r>
              <a:rPr lang="en-GB" dirty="0" err="1"/>
              <a:t>RNAseq</a:t>
            </a:r>
            <a:endParaRPr lang="en-GB" dirty="0"/>
          </a:p>
          <a:p>
            <a:pPr lvl="1"/>
            <a:r>
              <a:rPr lang="en-GB" dirty="0">
                <a:sym typeface="Wingdings" pitchFamily="2" charset="2"/>
              </a:rPr>
              <a:t>Before it was normal to map to the exome</a:t>
            </a:r>
          </a:p>
          <a:p>
            <a:pPr lvl="1"/>
            <a:r>
              <a:rPr lang="en-GB" dirty="0"/>
              <a:t>We are interested in genes or annotated regions </a:t>
            </a:r>
            <a:r>
              <a:rPr lang="en-GB" dirty="0">
                <a:sym typeface="Wingdings" pitchFamily="2" charset="2"/>
              </a:rPr>
              <a:t> GTF/GFF3</a:t>
            </a:r>
          </a:p>
          <a:p>
            <a:pPr marL="0" indent="0">
              <a:buNone/>
            </a:pPr>
            <a:endParaRPr lang="en-GB" dirty="0">
              <a:sym typeface="Wingdings" pitchFamily="2" charset="2"/>
            </a:endParaRPr>
          </a:p>
          <a:p>
            <a:pPr marL="0" indent="0">
              <a:buNone/>
            </a:pPr>
            <a:r>
              <a:rPr lang="en-GB" dirty="0"/>
              <a:t>Always try to align to the newest version of your reference! </a:t>
            </a:r>
            <a:endParaRPr lang="en-GB"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117959" y="4535334"/>
            <a:ext cx="2975285" cy="1435218"/>
            <a:chOff x="117959" y="4535334"/>
            <a:chExt cx="2975285" cy="143521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480680" y="5312832"/>
              <a:ext cx="1550746" cy="646331"/>
            </a:xfrm>
            <a:prstGeom prst="rect">
              <a:avLst/>
            </a:prstGeom>
            <a:noFill/>
          </p:spPr>
          <p:txBody>
            <a:bodyPr wrap="none" rtlCol="0">
              <a:spAutoFit/>
            </a:bodyPr>
            <a:lstStyle/>
            <a:p>
              <a:pPr algn="ctr"/>
              <a:r>
                <a:rPr lang="en-GB" dirty="0"/>
                <a:t>ATAC/</a:t>
              </a:r>
              <a:r>
                <a:rPr lang="en-GB" dirty="0" err="1"/>
                <a:t>ChIP-seq</a:t>
              </a:r>
              <a:endParaRPr lang="en-GB" dirty="0"/>
            </a:p>
            <a:p>
              <a:pPr algn="ctr"/>
              <a:r>
                <a:rPr lang="en-GB" dirty="0"/>
                <a:t>reads</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312450" y="4291005"/>
            <a:ext cx="8283359" cy="2280108"/>
            <a:chOff x="3312450" y="4291005"/>
            <a:chExt cx="8283359"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001911" y="5857693"/>
              <a:ext cx="1593898" cy="369332"/>
            </a:xfrm>
            <a:prstGeom prst="rect">
              <a:avLst/>
            </a:prstGeom>
            <a:noFill/>
          </p:spPr>
          <p:txBody>
            <a:bodyPr wrap="none" rtlCol="0">
              <a:spAutoFit/>
            </a:bodyPr>
            <a:lstStyle/>
            <a:p>
              <a:pPr algn="ctr"/>
              <a:r>
                <a:rPr lang="en-GB" dirty="0"/>
                <a:t>Genes (Exome)</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9849511" y="2453727"/>
            <a:ext cx="1719830" cy="1200329"/>
          </a:xfrm>
          <a:prstGeom prst="rect">
            <a:avLst/>
          </a:prstGeom>
          <a:noFill/>
        </p:spPr>
        <p:txBody>
          <a:bodyPr wrap="none" rtlCol="0">
            <a:spAutoFit/>
          </a:bodyPr>
          <a:lstStyle/>
          <a:p>
            <a:pPr algn="ctr"/>
            <a:r>
              <a:rPr lang="en-GB" sz="2400" b="1" u="sng" dirty="0"/>
              <a:t>Tools:</a:t>
            </a:r>
          </a:p>
          <a:p>
            <a:pPr algn="ctr"/>
            <a:r>
              <a:rPr lang="en-GB" sz="2400" dirty="0"/>
              <a:t>STAR aligner</a:t>
            </a:r>
          </a:p>
          <a:p>
            <a:pPr algn="ctr"/>
            <a:r>
              <a:rPr lang="en-GB" sz="2400" dirty="0"/>
              <a:t>Bowtie</a:t>
            </a:r>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9</a:t>
            </a:fld>
            <a:endParaRPr lang="en-GB"/>
          </a:p>
        </p:txBody>
      </p:sp>
      <p:sp>
        <p:nvSpPr>
          <p:cNvPr id="66" name="Rounded Rectangle 65">
            <a:extLst>
              <a:ext uri="{FF2B5EF4-FFF2-40B4-BE49-F238E27FC236}">
                <a16:creationId xmlns:a16="http://schemas.microsoft.com/office/drawing/2014/main" id="{B6BF0D43-6B7D-7D45-9B8B-FB07C2572479}"/>
              </a:ext>
            </a:extLst>
          </p:cNvPr>
          <p:cNvSpPr/>
          <p:nvPr/>
        </p:nvSpPr>
        <p:spPr>
          <a:xfrm>
            <a:off x="838199" y="528337"/>
            <a:ext cx="9458409"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Read Alignment</a:t>
            </a:r>
            <a:r>
              <a:rPr lang="en-GB" sz="4400" dirty="0"/>
              <a:t>. Traditional mapping</a:t>
            </a:r>
            <a:endParaRPr lang="en-GB" sz="4400" b="1"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2305</TotalTime>
  <Words>2509</Words>
  <Application>Microsoft Macintosh PowerPoint</Application>
  <PresentationFormat>Widescreen</PresentationFormat>
  <Paragraphs>352</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Andale Mono</vt:lpstr>
      <vt:lpstr>Arial</vt:lpstr>
      <vt:lpstr>Calibri</vt:lpstr>
      <vt:lpstr>Calibri Light</vt:lpstr>
      <vt:lpstr>Office Theme</vt:lpstr>
      <vt:lpstr>Preprocessing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80</cp:revision>
  <dcterms:created xsi:type="dcterms:W3CDTF">2021-05-13T13:56:47Z</dcterms:created>
  <dcterms:modified xsi:type="dcterms:W3CDTF">2022-07-26T13:11:07Z</dcterms:modified>
</cp:coreProperties>
</file>